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1/19/2019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1/19/2019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1/19/2019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1/19/2019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1/19/2019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0EC7-FD8D-4301-9D84-B5E4A912947C}"/>
              </a:ext>
            </a:extLst>
          </p:cNvPr>
          <p:cNvSpPr>
            <a:spLocks noGrp="1"/>
          </p:cNvSpPr>
          <p:nvPr>
            <p:ph type="ctrTitle"/>
          </p:nvPr>
        </p:nvSpPr>
        <p:spPr/>
        <p:txBody>
          <a:bodyPr/>
          <a:lstStyle/>
          <a:p>
            <a:r>
              <a:rPr lang="en-GB" sz="6000" dirty="0"/>
              <a:t>A Recommender System for Restaurant locations in </a:t>
            </a:r>
            <a:r>
              <a:rPr lang="en-GB" sz="6000" dirty="0" err="1"/>
              <a:t>madrid</a:t>
            </a:r>
            <a:endParaRPr lang="en-GB" sz="6000" dirty="0"/>
          </a:p>
        </p:txBody>
      </p:sp>
      <p:sp>
        <p:nvSpPr>
          <p:cNvPr id="3" name="Subtitle 2">
            <a:extLst>
              <a:ext uri="{FF2B5EF4-FFF2-40B4-BE49-F238E27FC236}">
                <a16:creationId xmlns:a16="http://schemas.microsoft.com/office/drawing/2014/main" id="{92CB64BB-68E2-45D7-B409-1AAF6A865FE5}"/>
              </a:ext>
            </a:extLst>
          </p:cNvPr>
          <p:cNvSpPr>
            <a:spLocks noGrp="1"/>
          </p:cNvSpPr>
          <p:nvPr>
            <p:ph type="subTitle" idx="1"/>
          </p:nvPr>
        </p:nvSpPr>
        <p:spPr/>
        <p:txBody>
          <a:bodyPr>
            <a:normAutofit fontScale="55000" lnSpcReduction="20000"/>
          </a:bodyPr>
          <a:lstStyle/>
          <a:p>
            <a:r>
              <a:rPr lang="en-GB" dirty="0"/>
              <a:t>Applied Data Science Capstone</a:t>
            </a:r>
          </a:p>
          <a:p>
            <a:r>
              <a:rPr lang="en-GB" dirty="0"/>
              <a:t>IBM Data Science Professional Certificate</a:t>
            </a:r>
          </a:p>
          <a:p>
            <a:r>
              <a:rPr lang="en-GB" dirty="0"/>
              <a:t>2019</a:t>
            </a:r>
          </a:p>
        </p:txBody>
      </p:sp>
    </p:spTree>
    <p:extLst>
      <p:ext uri="{BB962C8B-B14F-4D97-AF65-F5344CB8AC3E}">
        <p14:creationId xmlns:p14="http://schemas.microsoft.com/office/powerpoint/2010/main" val="4051442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956E-CC50-4E6F-842E-2174151B8430}"/>
              </a:ext>
            </a:extLst>
          </p:cNvPr>
          <p:cNvSpPr>
            <a:spLocks noGrp="1"/>
          </p:cNvSpPr>
          <p:nvPr>
            <p:ph type="title"/>
          </p:nvPr>
        </p:nvSpPr>
        <p:spPr>
          <a:xfrm>
            <a:off x="1251678" y="382385"/>
            <a:ext cx="10178322" cy="1492132"/>
          </a:xfrm>
        </p:spPr>
        <p:txBody>
          <a:bodyPr/>
          <a:lstStyle/>
          <a:p>
            <a:r>
              <a:rPr lang="en-GB" b="1" dirty="0"/>
              <a:t>3. Methodology</a:t>
            </a:r>
            <a:endParaRPr lang="en-GB" dirty="0"/>
          </a:p>
        </p:txBody>
      </p:sp>
      <p:sp>
        <p:nvSpPr>
          <p:cNvPr id="3" name="Content Placeholder 2">
            <a:extLst>
              <a:ext uri="{FF2B5EF4-FFF2-40B4-BE49-F238E27FC236}">
                <a16:creationId xmlns:a16="http://schemas.microsoft.com/office/drawing/2014/main" id="{360C5E28-BA4B-4F5E-81CF-2444F89100DC}"/>
              </a:ext>
            </a:extLst>
          </p:cNvPr>
          <p:cNvSpPr>
            <a:spLocks noGrp="1"/>
          </p:cNvSpPr>
          <p:nvPr>
            <p:ph sz="half" idx="1"/>
          </p:nvPr>
        </p:nvSpPr>
        <p:spPr>
          <a:xfrm>
            <a:off x="1257300" y="2286000"/>
            <a:ext cx="4800600" cy="3619500"/>
          </a:xfrm>
        </p:spPr>
        <p:txBody>
          <a:bodyPr anchor="ctr">
            <a:normAutofit/>
          </a:bodyPr>
          <a:lstStyle/>
          <a:p>
            <a:r>
              <a:rPr lang="en-GB" dirty="0"/>
              <a:t>I fit a K-means algorithm to cluster the </a:t>
            </a:r>
            <a:r>
              <a:rPr lang="en-GB" dirty="0" err="1"/>
              <a:t>neighborhoods</a:t>
            </a:r>
            <a:r>
              <a:rPr lang="en-GB" dirty="0"/>
              <a:t> according to the typology and concentration of restaurants.</a:t>
            </a:r>
          </a:p>
          <a:p>
            <a:r>
              <a:rPr lang="en-GB" dirty="0"/>
              <a:t>Recreating the Folium map, I display the Barrios in a map, with a </a:t>
            </a:r>
            <a:r>
              <a:rPr lang="en-GB" dirty="0" err="1"/>
              <a:t>color</a:t>
            </a:r>
            <a:r>
              <a:rPr lang="en-GB" dirty="0"/>
              <a:t> code for cluster and useful information in each marker.</a:t>
            </a:r>
          </a:p>
        </p:txBody>
      </p:sp>
      <p:pic>
        <p:nvPicPr>
          <p:cNvPr id="8" name="Content Placeholder 7">
            <a:extLst>
              <a:ext uri="{FF2B5EF4-FFF2-40B4-BE49-F238E27FC236}">
                <a16:creationId xmlns:a16="http://schemas.microsoft.com/office/drawing/2014/main" id="{316CEDB9-CCB2-4340-955E-430FB1A91286}"/>
              </a:ext>
            </a:extLst>
          </p:cNvPr>
          <p:cNvPicPr>
            <a:picLocks noGrp="1" noChangeAspect="1"/>
          </p:cNvPicPr>
          <p:nvPr>
            <p:ph sz="half" idx="2"/>
          </p:nvPr>
        </p:nvPicPr>
        <p:blipFill>
          <a:blip r:embed="rId2"/>
          <a:stretch>
            <a:fillRect/>
          </a:stretch>
        </p:blipFill>
        <p:spPr>
          <a:xfrm>
            <a:off x="6982419" y="2286000"/>
            <a:ext cx="4132661" cy="3619500"/>
          </a:xfrm>
          <a:prstGeom prst="rect">
            <a:avLst/>
          </a:prstGeom>
        </p:spPr>
      </p:pic>
    </p:spTree>
    <p:extLst>
      <p:ext uri="{BB962C8B-B14F-4D97-AF65-F5344CB8AC3E}">
        <p14:creationId xmlns:p14="http://schemas.microsoft.com/office/powerpoint/2010/main" val="239606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3EFF98A-43EF-413B-BE1F-89796DB1C942}"/>
              </a:ext>
            </a:extLst>
          </p:cNvPr>
          <p:cNvPicPr>
            <a:picLocks noGrp="1" noChangeAspect="1"/>
          </p:cNvPicPr>
          <p:nvPr>
            <p:ph type="pic" idx="1"/>
          </p:nvPr>
        </p:nvPicPr>
        <p:blipFill>
          <a:blip r:embed="rId2"/>
          <a:srcRect t="5191" b="5191"/>
          <a:stretch>
            <a:fillRect/>
          </a:stretch>
        </p:blipFill>
        <p:spPr>
          <a:prstGeom prst="rect">
            <a:avLst/>
          </a:prstGeom>
        </p:spPr>
      </p:pic>
      <p:sp>
        <p:nvSpPr>
          <p:cNvPr id="3" name="Title 2">
            <a:extLst>
              <a:ext uri="{FF2B5EF4-FFF2-40B4-BE49-F238E27FC236}">
                <a16:creationId xmlns:a16="http://schemas.microsoft.com/office/drawing/2014/main" id="{20A6DBF1-4EC8-4D84-9E5A-149C7A319B75}"/>
              </a:ext>
            </a:extLst>
          </p:cNvPr>
          <p:cNvSpPr>
            <a:spLocks noGrp="1"/>
          </p:cNvSpPr>
          <p:nvPr>
            <p:ph type="title"/>
          </p:nvPr>
        </p:nvSpPr>
        <p:spPr/>
        <p:txBody>
          <a:bodyPr/>
          <a:lstStyle/>
          <a:p>
            <a:r>
              <a:rPr lang="en-GB" dirty="0"/>
              <a:t>4. Results</a:t>
            </a:r>
          </a:p>
        </p:txBody>
      </p:sp>
      <p:sp>
        <p:nvSpPr>
          <p:cNvPr id="4" name="Text Placeholder 3">
            <a:extLst>
              <a:ext uri="{FF2B5EF4-FFF2-40B4-BE49-F238E27FC236}">
                <a16:creationId xmlns:a16="http://schemas.microsoft.com/office/drawing/2014/main" id="{B50CB35A-D863-430C-80E3-D28D1CEC5E81}"/>
              </a:ext>
            </a:extLst>
          </p:cNvPr>
          <p:cNvSpPr>
            <a:spLocks noGrp="1"/>
          </p:cNvSpPr>
          <p:nvPr>
            <p:ph type="body" sz="half" idx="2"/>
          </p:nvPr>
        </p:nvSpPr>
        <p:spPr/>
        <p:txBody>
          <a:bodyPr>
            <a:normAutofit fontScale="77500" lnSpcReduction="20000"/>
          </a:bodyPr>
          <a:lstStyle/>
          <a:p>
            <a:r>
              <a:rPr lang="en-GB" dirty="0"/>
              <a:t>The outcome is 3 clusters of restaurants: </a:t>
            </a:r>
            <a:br>
              <a:rPr lang="en-GB" dirty="0"/>
            </a:br>
            <a:br>
              <a:rPr lang="en-GB" dirty="0"/>
            </a:br>
            <a:r>
              <a:rPr lang="en-GB" dirty="0"/>
              <a:t>The central Madrid cluster seems to be characterized by a high concentration of restaurants. The typology seems pretty general places. A good way to refine this analysis, would be adding price and socioeconomic data to our features.</a:t>
            </a:r>
            <a:br>
              <a:rPr lang="en-GB" dirty="0"/>
            </a:br>
            <a:br>
              <a:rPr lang="en-GB" dirty="0"/>
            </a:br>
            <a:r>
              <a:rPr lang="en-GB" dirty="0"/>
              <a:t>The outer Madrid cluster is characterized by a medium concentration of restaurants. We can find a lot of ethnic food places there.</a:t>
            </a:r>
            <a:br>
              <a:rPr lang="en-GB" dirty="0"/>
            </a:br>
            <a:br>
              <a:rPr lang="en-GB" dirty="0"/>
            </a:br>
            <a:r>
              <a:rPr lang="en-GB" dirty="0"/>
              <a:t>The suburbs cluster is characterized by a low concentration of restaurants. The typology seems to be of low-cost places, but we need more data to confirm this.</a:t>
            </a:r>
          </a:p>
        </p:txBody>
      </p:sp>
    </p:spTree>
    <p:extLst>
      <p:ext uri="{BB962C8B-B14F-4D97-AF65-F5344CB8AC3E}">
        <p14:creationId xmlns:p14="http://schemas.microsoft.com/office/powerpoint/2010/main" val="367537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1AB5-2B86-4CB8-85FE-95697FDB576E}"/>
              </a:ext>
            </a:extLst>
          </p:cNvPr>
          <p:cNvSpPr>
            <a:spLocks noGrp="1"/>
          </p:cNvSpPr>
          <p:nvPr>
            <p:ph type="title"/>
          </p:nvPr>
        </p:nvSpPr>
        <p:spPr/>
        <p:txBody>
          <a:bodyPr/>
          <a:lstStyle/>
          <a:p>
            <a:r>
              <a:rPr lang="en-GB" b="1" dirty="0"/>
              <a:t>5. Discussion</a:t>
            </a:r>
            <a:endParaRPr lang="en-GB" dirty="0"/>
          </a:p>
        </p:txBody>
      </p:sp>
      <p:sp>
        <p:nvSpPr>
          <p:cNvPr id="3" name="Content Placeholder 2">
            <a:extLst>
              <a:ext uri="{FF2B5EF4-FFF2-40B4-BE49-F238E27FC236}">
                <a16:creationId xmlns:a16="http://schemas.microsoft.com/office/drawing/2014/main" id="{2BF6F8E7-2A39-4C82-B45F-9C318ED8AC5D}"/>
              </a:ext>
            </a:extLst>
          </p:cNvPr>
          <p:cNvSpPr>
            <a:spLocks noGrp="1"/>
          </p:cNvSpPr>
          <p:nvPr>
            <p:ph idx="1"/>
          </p:nvPr>
        </p:nvSpPr>
        <p:spPr/>
        <p:txBody>
          <a:bodyPr>
            <a:normAutofit/>
          </a:bodyPr>
          <a:lstStyle/>
          <a:p>
            <a:r>
              <a:rPr lang="en-GB" dirty="0"/>
              <a:t>One of the issues I found during this project was the imitation of </a:t>
            </a:r>
            <a:r>
              <a:rPr lang="en-GB" dirty="0" err="1"/>
              <a:t>geopy</a:t>
            </a:r>
            <a:r>
              <a:rPr lang="en-GB" dirty="0"/>
              <a:t> requests. With more requests or another source I could get data for more Barrios. This could improve my cluster classification. </a:t>
            </a:r>
          </a:p>
          <a:p>
            <a:r>
              <a:rPr lang="en-GB" dirty="0"/>
              <a:t>My analysis seems somewhat limited because it uses only geographical data. A good improvement would be to add socioeconomic data of the Barrios, like purchasing power or m2 value. I could also add more data bout the venues like customer ratings and prices. </a:t>
            </a:r>
          </a:p>
          <a:p>
            <a:r>
              <a:rPr lang="en-GB" dirty="0"/>
              <a:t>Finally, the Foursquare API retrieves the food venues based on a geographical coordinate and a radius. In some cases, the same venue can be in different Barrios or some venues inside a Barrio can be outside the radius. This is a limitation.</a:t>
            </a:r>
          </a:p>
        </p:txBody>
      </p:sp>
    </p:spTree>
    <p:extLst>
      <p:ext uri="{BB962C8B-B14F-4D97-AF65-F5344CB8AC3E}">
        <p14:creationId xmlns:p14="http://schemas.microsoft.com/office/powerpoint/2010/main" val="96929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D279-FA2E-4B67-94A6-78DDA176F30E}"/>
              </a:ext>
            </a:extLst>
          </p:cNvPr>
          <p:cNvSpPr>
            <a:spLocks noGrp="1"/>
          </p:cNvSpPr>
          <p:nvPr>
            <p:ph type="title"/>
          </p:nvPr>
        </p:nvSpPr>
        <p:spPr/>
        <p:txBody>
          <a:bodyPr/>
          <a:lstStyle/>
          <a:p>
            <a:r>
              <a:rPr lang="en-GB" b="1" dirty="0"/>
              <a:t>6. Conclusion</a:t>
            </a:r>
            <a:endParaRPr lang="en-GB" dirty="0"/>
          </a:p>
        </p:txBody>
      </p:sp>
      <p:sp>
        <p:nvSpPr>
          <p:cNvPr id="3" name="Content Placeholder 2">
            <a:extLst>
              <a:ext uri="{FF2B5EF4-FFF2-40B4-BE49-F238E27FC236}">
                <a16:creationId xmlns:a16="http://schemas.microsoft.com/office/drawing/2014/main" id="{4B6CC078-E117-4566-B302-83ACD5838245}"/>
              </a:ext>
            </a:extLst>
          </p:cNvPr>
          <p:cNvSpPr>
            <a:spLocks noGrp="1"/>
          </p:cNvSpPr>
          <p:nvPr>
            <p:ph idx="1"/>
          </p:nvPr>
        </p:nvSpPr>
        <p:spPr/>
        <p:txBody>
          <a:bodyPr>
            <a:normAutofit/>
          </a:bodyPr>
          <a:lstStyle/>
          <a:p>
            <a:r>
              <a:rPr lang="en-GB" dirty="0"/>
              <a:t>My analysis is somewhat simple, but the results are within expected results. The </a:t>
            </a:r>
            <a:r>
              <a:rPr lang="en-GB" dirty="0" err="1"/>
              <a:t>center</a:t>
            </a:r>
            <a:r>
              <a:rPr lang="en-GB" dirty="0"/>
              <a:t> of Madrid presents higher concentration of restaurants. Indeed, it’s in the </a:t>
            </a:r>
            <a:r>
              <a:rPr lang="en-GB" dirty="0" err="1"/>
              <a:t>center</a:t>
            </a:r>
            <a:r>
              <a:rPr lang="en-GB" dirty="0"/>
              <a:t> we find most touristic hotspots and it is there most people choose to spend their evenings, do shopping, etc. </a:t>
            </a:r>
          </a:p>
          <a:p>
            <a:r>
              <a:rPr lang="en-GB" dirty="0"/>
              <a:t>The outer Madrid cluster is the alternative area. Indeed, many of the Barrios are now trendy and home to foreign communities. We would expect gentrification to happen here, and maybe that’s why we find a medium concentration of restaurants and a lot of ethnical food places.</a:t>
            </a:r>
          </a:p>
          <a:p>
            <a:r>
              <a:rPr lang="en-GB" dirty="0"/>
              <a:t>Finally, the suburbs present a low concentration of restaurants. More data would be needed to confirm this, but there seems to be a prevalence of low-cost and fast-food places.</a:t>
            </a:r>
          </a:p>
        </p:txBody>
      </p:sp>
    </p:spTree>
    <p:extLst>
      <p:ext uri="{BB962C8B-B14F-4D97-AF65-F5344CB8AC3E}">
        <p14:creationId xmlns:p14="http://schemas.microsoft.com/office/powerpoint/2010/main" val="60830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45E-93A2-46EC-8EE4-2144294C759B}"/>
              </a:ext>
            </a:extLst>
          </p:cNvPr>
          <p:cNvSpPr>
            <a:spLocks noGrp="1"/>
          </p:cNvSpPr>
          <p:nvPr>
            <p:ph type="title"/>
          </p:nvPr>
        </p:nvSpPr>
        <p:spPr>
          <a:xfrm>
            <a:off x="3242929" y="1073888"/>
            <a:ext cx="8187071" cy="5037028"/>
          </a:xfrm>
        </p:spPr>
        <p:txBody>
          <a:bodyPr anchor="ctr">
            <a:noAutofit/>
          </a:bodyPr>
          <a:lstStyle/>
          <a:p>
            <a:r>
              <a:rPr lang="en-GB" sz="6600" dirty="0"/>
              <a:t>1. Intro</a:t>
            </a:r>
            <a:br>
              <a:rPr lang="en-GB" sz="6600" dirty="0"/>
            </a:br>
            <a:r>
              <a:rPr lang="en-GB" sz="6600" b="1" dirty="0"/>
              <a:t>2. Data</a:t>
            </a:r>
            <a:br>
              <a:rPr lang="en-GB" sz="6600" b="1" dirty="0"/>
            </a:br>
            <a:r>
              <a:rPr lang="en-GB" sz="6600" b="1" dirty="0"/>
              <a:t>3. Methodology</a:t>
            </a:r>
            <a:br>
              <a:rPr lang="en-GB" sz="6600" b="1" dirty="0"/>
            </a:br>
            <a:r>
              <a:rPr lang="en-GB" sz="6600" dirty="0"/>
              <a:t>4. Results</a:t>
            </a:r>
            <a:br>
              <a:rPr lang="en-GB" sz="6600" dirty="0"/>
            </a:br>
            <a:r>
              <a:rPr lang="en-GB" sz="6600" b="1" dirty="0"/>
              <a:t>5. Discussion</a:t>
            </a:r>
            <a:br>
              <a:rPr lang="en-GB" sz="6600" dirty="0"/>
            </a:br>
            <a:r>
              <a:rPr lang="en-GB" sz="6600" b="1" dirty="0"/>
              <a:t>6. Conclusion</a:t>
            </a:r>
            <a:endParaRPr lang="en-GB" sz="6600" dirty="0"/>
          </a:p>
        </p:txBody>
      </p:sp>
    </p:spTree>
    <p:extLst>
      <p:ext uri="{BB962C8B-B14F-4D97-AF65-F5344CB8AC3E}">
        <p14:creationId xmlns:p14="http://schemas.microsoft.com/office/powerpoint/2010/main" val="161598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39E246B-E608-41DA-9CBF-F015FB1EB699}"/>
              </a:ext>
            </a:extLst>
          </p:cNvPr>
          <p:cNvPicPr>
            <a:picLocks noGrp="1" noChangeAspect="1"/>
          </p:cNvPicPr>
          <p:nvPr>
            <p:ph type="pic" idx="1"/>
          </p:nvPr>
        </p:nvPicPr>
        <p:blipFill>
          <a:blip r:embed="rId2"/>
          <a:srcRect l="14248" r="14248"/>
          <a:stretch>
            <a:fillRect/>
          </a:stretch>
        </p:blipFill>
        <p:spPr/>
      </p:pic>
      <p:sp>
        <p:nvSpPr>
          <p:cNvPr id="3" name="Title 2">
            <a:extLst>
              <a:ext uri="{FF2B5EF4-FFF2-40B4-BE49-F238E27FC236}">
                <a16:creationId xmlns:a16="http://schemas.microsoft.com/office/drawing/2014/main" id="{2ED66B46-1D3B-4A6E-863C-C2CD8B4A27FD}"/>
              </a:ext>
            </a:extLst>
          </p:cNvPr>
          <p:cNvSpPr>
            <a:spLocks noGrp="1"/>
          </p:cNvSpPr>
          <p:nvPr>
            <p:ph type="title"/>
          </p:nvPr>
        </p:nvSpPr>
        <p:spPr/>
        <p:txBody>
          <a:bodyPr/>
          <a:lstStyle/>
          <a:p>
            <a:r>
              <a:rPr lang="en-GB" dirty="0"/>
              <a:t>1. Intro</a:t>
            </a:r>
          </a:p>
        </p:txBody>
      </p:sp>
      <p:sp>
        <p:nvSpPr>
          <p:cNvPr id="4" name="Text Placeholder 3">
            <a:extLst>
              <a:ext uri="{FF2B5EF4-FFF2-40B4-BE49-F238E27FC236}">
                <a16:creationId xmlns:a16="http://schemas.microsoft.com/office/drawing/2014/main" id="{89D4AC9F-6920-45CB-86C9-024255DB56A1}"/>
              </a:ext>
            </a:extLst>
          </p:cNvPr>
          <p:cNvSpPr>
            <a:spLocks noGrp="1"/>
          </p:cNvSpPr>
          <p:nvPr>
            <p:ph type="body" sz="half" idx="2"/>
          </p:nvPr>
        </p:nvSpPr>
        <p:spPr/>
        <p:txBody>
          <a:bodyPr>
            <a:normAutofit fontScale="92500" lnSpcReduction="20000"/>
          </a:bodyPr>
          <a:lstStyle/>
          <a:p>
            <a:r>
              <a:rPr lang="en-GB" dirty="0"/>
              <a:t>I am the owner of a reputable management consultancy firm, based in Madrid, Spain. My firm is contacted regularly by companies and entrepreneurs wishing to invest in the Restaurant business. Their main concern is finding out is which part of the town their restaurants should be located. </a:t>
            </a:r>
          </a:p>
          <a:p>
            <a:endParaRPr lang="en-GB" dirty="0"/>
          </a:p>
          <a:p>
            <a:r>
              <a:rPr lang="en-GB" dirty="0"/>
              <a:t>I decide to create an algorithm to cluster the city’s Neighbourhoods, or Barrios, according to different features, in order to present different location possibilities to my customers according to the restaurant typology.</a:t>
            </a:r>
          </a:p>
        </p:txBody>
      </p:sp>
    </p:spTree>
    <p:extLst>
      <p:ext uri="{BB962C8B-B14F-4D97-AF65-F5344CB8AC3E}">
        <p14:creationId xmlns:p14="http://schemas.microsoft.com/office/powerpoint/2010/main" val="133455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5D6E-B052-43F2-852B-89FA404A9497}"/>
              </a:ext>
            </a:extLst>
          </p:cNvPr>
          <p:cNvSpPr>
            <a:spLocks noGrp="1"/>
          </p:cNvSpPr>
          <p:nvPr>
            <p:ph type="title"/>
          </p:nvPr>
        </p:nvSpPr>
        <p:spPr/>
        <p:txBody>
          <a:bodyPr/>
          <a:lstStyle/>
          <a:p>
            <a:r>
              <a:rPr lang="en-GB" b="1" dirty="0"/>
              <a:t>2. Data</a:t>
            </a:r>
            <a:endParaRPr lang="en-GB" dirty="0"/>
          </a:p>
        </p:txBody>
      </p:sp>
      <p:sp>
        <p:nvSpPr>
          <p:cNvPr id="3" name="Content Placeholder 2">
            <a:extLst>
              <a:ext uri="{FF2B5EF4-FFF2-40B4-BE49-F238E27FC236}">
                <a16:creationId xmlns:a16="http://schemas.microsoft.com/office/drawing/2014/main" id="{3B9C919E-3669-48AC-8F36-CC05D725B12C}"/>
              </a:ext>
            </a:extLst>
          </p:cNvPr>
          <p:cNvSpPr>
            <a:spLocks noGrp="1"/>
          </p:cNvSpPr>
          <p:nvPr>
            <p:ph sz="half" idx="1"/>
          </p:nvPr>
        </p:nvSpPr>
        <p:spPr/>
        <p:txBody>
          <a:bodyPr anchor="ctr">
            <a:normAutofit/>
          </a:bodyPr>
          <a:lstStyle/>
          <a:p>
            <a:r>
              <a:rPr lang="en-GB" dirty="0"/>
              <a:t>The first thing I need is geographical data for the Barrios of Madrid. I will need a list of Barrios and their area. This can be obtained in Wikipedia.</a:t>
            </a:r>
          </a:p>
          <a:p>
            <a:r>
              <a:rPr lang="en-GB" dirty="0"/>
              <a:t>I will then convert this into geographical coordinates with </a:t>
            </a:r>
            <a:r>
              <a:rPr lang="en-GB" dirty="0" err="1"/>
              <a:t>geopy</a:t>
            </a:r>
            <a:r>
              <a:rPr lang="en-GB" dirty="0"/>
              <a:t>. </a:t>
            </a:r>
          </a:p>
        </p:txBody>
      </p:sp>
      <p:pic>
        <p:nvPicPr>
          <p:cNvPr id="5" name="Picture 4">
            <a:extLst>
              <a:ext uri="{FF2B5EF4-FFF2-40B4-BE49-F238E27FC236}">
                <a16:creationId xmlns:a16="http://schemas.microsoft.com/office/drawing/2014/main" id="{D31A9570-6C2F-4FD2-9C16-1EF4F5E9C893}"/>
              </a:ext>
            </a:extLst>
          </p:cNvPr>
          <p:cNvPicPr>
            <a:picLocks noChangeAspect="1"/>
          </p:cNvPicPr>
          <p:nvPr/>
        </p:nvPicPr>
        <p:blipFill>
          <a:blip r:embed="rId2"/>
          <a:stretch>
            <a:fillRect/>
          </a:stretch>
        </p:blipFill>
        <p:spPr>
          <a:xfrm>
            <a:off x="6635419" y="2643474"/>
            <a:ext cx="4794581" cy="2913948"/>
          </a:xfrm>
          <a:prstGeom prst="rect">
            <a:avLst/>
          </a:prstGeom>
        </p:spPr>
      </p:pic>
    </p:spTree>
    <p:extLst>
      <p:ext uri="{BB962C8B-B14F-4D97-AF65-F5344CB8AC3E}">
        <p14:creationId xmlns:p14="http://schemas.microsoft.com/office/powerpoint/2010/main" val="135779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5D6E-B052-43F2-852B-89FA404A9497}"/>
              </a:ext>
            </a:extLst>
          </p:cNvPr>
          <p:cNvSpPr>
            <a:spLocks noGrp="1"/>
          </p:cNvSpPr>
          <p:nvPr>
            <p:ph type="title"/>
          </p:nvPr>
        </p:nvSpPr>
        <p:spPr/>
        <p:txBody>
          <a:bodyPr/>
          <a:lstStyle/>
          <a:p>
            <a:r>
              <a:rPr lang="en-GB" b="1" dirty="0"/>
              <a:t>2. Data</a:t>
            </a:r>
            <a:endParaRPr lang="en-GB" dirty="0"/>
          </a:p>
        </p:txBody>
      </p:sp>
      <p:sp>
        <p:nvSpPr>
          <p:cNvPr id="3" name="Content Placeholder 2">
            <a:extLst>
              <a:ext uri="{FF2B5EF4-FFF2-40B4-BE49-F238E27FC236}">
                <a16:creationId xmlns:a16="http://schemas.microsoft.com/office/drawing/2014/main" id="{3B9C919E-3669-48AC-8F36-CC05D725B12C}"/>
              </a:ext>
            </a:extLst>
          </p:cNvPr>
          <p:cNvSpPr>
            <a:spLocks noGrp="1"/>
          </p:cNvSpPr>
          <p:nvPr>
            <p:ph sz="half" idx="1"/>
          </p:nvPr>
        </p:nvSpPr>
        <p:spPr>
          <a:xfrm>
            <a:off x="6629400" y="2290698"/>
            <a:ext cx="4800600" cy="3619500"/>
          </a:xfrm>
        </p:spPr>
        <p:txBody>
          <a:bodyPr anchor="ctr">
            <a:normAutofit/>
          </a:bodyPr>
          <a:lstStyle/>
          <a:p>
            <a:r>
              <a:rPr lang="en-GB" dirty="0"/>
              <a:t>With Foursquare API, I’ll retrieve the food venues in a range of each Barrio. I will approximate the number of food venues per km2 in each Barrio. </a:t>
            </a:r>
          </a:p>
          <a:p>
            <a:r>
              <a:rPr lang="en-GB" dirty="0"/>
              <a:t>This will be the data I will use to fit the clusters with K-means.</a:t>
            </a:r>
          </a:p>
        </p:txBody>
      </p:sp>
      <p:pic>
        <p:nvPicPr>
          <p:cNvPr id="4" name="Picture 3">
            <a:extLst>
              <a:ext uri="{FF2B5EF4-FFF2-40B4-BE49-F238E27FC236}">
                <a16:creationId xmlns:a16="http://schemas.microsoft.com/office/drawing/2014/main" id="{1070B0B2-9F3A-4C54-9837-99D4B3FBB0F9}"/>
              </a:ext>
            </a:extLst>
          </p:cNvPr>
          <p:cNvPicPr>
            <a:picLocks noChangeAspect="1"/>
          </p:cNvPicPr>
          <p:nvPr/>
        </p:nvPicPr>
        <p:blipFill>
          <a:blip r:embed="rId2"/>
          <a:stretch>
            <a:fillRect/>
          </a:stretch>
        </p:blipFill>
        <p:spPr>
          <a:xfrm>
            <a:off x="1251678" y="2643474"/>
            <a:ext cx="4755403" cy="2913949"/>
          </a:xfrm>
          <a:prstGeom prst="rect">
            <a:avLst/>
          </a:prstGeom>
        </p:spPr>
      </p:pic>
    </p:spTree>
    <p:extLst>
      <p:ext uri="{BB962C8B-B14F-4D97-AF65-F5344CB8AC3E}">
        <p14:creationId xmlns:p14="http://schemas.microsoft.com/office/powerpoint/2010/main" val="387002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8D3D-9521-41F0-B65B-8DFAEBD8AA2D}"/>
              </a:ext>
            </a:extLst>
          </p:cNvPr>
          <p:cNvSpPr>
            <a:spLocks noGrp="1"/>
          </p:cNvSpPr>
          <p:nvPr>
            <p:ph type="title"/>
          </p:nvPr>
        </p:nvSpPr>
        <p:spPr/>
        <p:txBody>
          <a:bodyPr/>
          <a:lstStyle/>
          <a:p>
            <a:r>
              <a:rPr lang="en-GB" b="1" dirty="0"/>
              <a:t>3. Methodology</a:t>
            </a:r>
            <a:endParaRPr lang="en-GB" dirty="0"/>
          </a:p>
        </p:txBody>
      </p:sp>
      <p:sp>
        <p:nvSpPr>
          <p:cNvPr id="3" name="Content Placeholder 2">
            <a:extLst>
              <a:ext uri="{FF2B5EF4-FFF2-40B4-BE49-F238E27FC236}">
                <a16:creationId xmlns:a16="http://schemas.microsoft.com/office/drawing/2014/main" id="{B4FEE5A7-0C45-46DD-8BAC-5134F3BCD388}"/>
              </a:ext>
            </a:extLst>
          </p:cNvPr>
          <p:cNvSpPr>
            <a:spLocks noGrp="1"/>
          </p:cNvSpPr>
          <p:nvPr>
            <p:ph idx="1"/>
          </p:nvPr>
        </p:nvSpPr>
        <p:spPr/>
        <p:txBody>
          <a:bodyPr>
            <a:normAutofit/>
          </a:bodyPr>
          <a:lstStyle/>
          <a:p>
            <a:r>
              <a:rPr lang="en-GB" dirty="0"/>
              <a:t>The first step is to retrieve the list of Barrios from Wikipedia and create a </a:t>
            </a:r>
            <a:r>
              <a:rPr lang="en-GB" dirty="0" err="1"/>
              <a:t>dataframe</a:t>
            </a:r>
            <a:r>
              <a:rPr lang="en-GB" dirty="0"/>
              <a:t>. I will scrape the Wiki page using </a:t>
            </a:r>
            <a:r>
              <a:rPr lang="en-GB" dirty="0" err="1"/>
              <a:t>BeautifulSoup</a:t>
            </a:r>
            <a:r>
              <a:rPr lang="en-GB" dirty="0"/>
              <a:t> and turn the HTML code into an array. Then, I will turn the array of words into a </a:t>
            </a:r>
            <a:r>
              <a:rPr lang="en-GB" dirty="0" err="1"/>
              <a:t>DataFrame</a:t>
            </a:r>
            <a:r>
              <a:rPr lang="en-GB" dirty="0"/>
              <a:t> and remove extra columns '</a:t>
            </a:r>
            <a:r>
              <a:rPr lang="en-GB" dirty="0" err="1"/>
              <a:t>Número</a:t>
            </a:r>
            <a:r>
              <a:rPr lang="en-GB" dirty="0"/>
              <a:t>' and 'Imagen’.</a:t>
            </a:r>
          </a:p>
        </p:txBody>
      </p:sp>
      <p:pic>
        <p:nvPicPr>
          <p:cNvPr id="4" name="Picture 3">
            <a:extLst>
              <a:ext uri="{FF2B5EF4-FFF2-40B4-BE49-F238E27FC236}">
                <a16:creationId xmlns:a16="http://schemas.microsoft.com/office/drawing/2014/main" id="{5C3162EF-F1FD-4AC1-B0E4-66ACCABE01AF}"/>
              </a:ext>
            </a:extLst>
          </p:cNvPr>
          <p:cNvPicPr>
            <a:picLocks noChangeAspect="1"/>
          </p:cNvPicPr>
          <p:nvPr/>
        </p:nvPicPr>
        <p:blipFill>
          <a:blip r:embed="rId2"/>
          <a:stretch>
            <a:fillRect/>
          </a:stretch>
        </p:blipFill>
        <p:spPr>
          <a:xfrm>
            <a:off x="1251678" y="3639708"/>
            <a:ext cx="7261251" cy="1492132"/>
          </a:xfrm>
          <a:prstGeom prst="rect">
            <a:avLst/>
          </a:prstGeom>
        </p:spPr>
      </p:pic>
      <p:pic>
        <p:nvPicPr>
          <p:cNvPr id="5" name="Picture 4">
            <a:extLst>
              <a:ext uri="{FF2B5EF4-FFF2-40B4-BE49-F238E27FC236}">
                <a16:creationId xmlns:a16="http://schemas.microsoft.com/office/drawing/2014/main" id="{4D7D3340-CB87-4C2E-9A97-06166D6811D6}"/>
              </a:ext>
            </a:extLst>
          </p:cNvPr>
          <p:cNvPicPr>
            <a:picLocks noChangeAspect="1"/>
          </p:cNvPicPr>
          <p:nvPr/>
        </p:nvPicPr>
        <p:blipFill>
          <a:blip r:embed="rId3"/>
          <a:stretch>
            <a:fillRect/>
          </a:stretch>
        </p:blipFill>
        <p:spPr>
          <a:xfrm>
            <a:off x="7684708" y="4563564"/>
            <a:ext cx="2917071" cy="1727512"/>
          </a:xfrm>
          <a:prstGeom prst="rect">
            <a:avLst/>
          </a:prstGeom>
        </p:spPr>
      </p:pic>
    </p:spTree>
    <p:extLst>
      <p:ext uri="{BB962C8B-B14F-4D97-AF65-F5344CB8AC3E}">
        <p14:creationId xmlns:p14="http://schemas.microsoft.com/office/powerpoint/2010/main" val="189945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8D3D-9521-41F0-B65B-8DFAEBD8AA2D}"/>
              </a:ext>
            </a:extLst>
          </p:cNvPr>
          <p:cNvSpPr>
            <a:spLocks noGrp="1"/>
          </p:cNvSpPr>
          <p:nvPr>
            <p:ph type="title"/>
          </p:nvPr>
        </p:nvSpPr>
        <p:spPr>
          <a:xfrm>
            <a:off x="1251678" y="391263"/>
            <a:ext cx="10178322" cy="1492132"/>
          </a:xfrm>
        </p:spPr>
        <p:txBody>
          <a:bodyPr/>
          <a:lstStyle/>
          <a:p>
            <a:r>
              <a:rPr lang="en-GB" b="1" dirty="0"/>
              <a:t>3. Methodology</a:t>
            </a:r>
            <a:endParaRPr lang="en-GB" dirty="0"/>
          </a:p>
        </p:txBody>
      </p:sp>
      <p:sp>
        <p:nvSpPr>
          <p:cNvPr id="3" name="Content Placeholder 2">
            <a:extLst>
              <a:ext uri="{FF2B5EF4-FFF2-40B4-BE49-F238E27FC236}">
                <a16:creationId xmlns:a16="http://schemas.microsoft.com/office/drawing/2014/main" id="{B4FEE5A7-0C45-46DD-8BAC-5134F3BCD388}"/>
              </a:ext>
            </a:extLst>
          </p:cNvPr>
          <p:cNvSpPr>
            <a:spLocks noGrp="1"/>
          </p:cNvSpPr>
          <p:nvPr>
            <p:ph idx="1"/>
          </p:nvPr>
        </p:nvSpPr>
        <p:spPr/>
        <p:txBody>
          <a:bodyPr>
            <a:normAutofit/>
          </a:bodyPr>
          <a:lstStyle/>
          <a:p>
            <a:r>
              <a:rPr lang="en-GB" dirty="0"/>
              <a:t>I use </a:t>
            </a:r>
            <a:r>
              <a:rPr lang="en-GB" dirty="0" err="1"/>
              <a:t>geopy</a:t>
            </a:r>
            <a:r>
              <a:rPr lang="en-GB" dirty="0"/>
              <a:t> to convert the address of each Barrio into geographic coordinates.</a:t>
            </a:r>
          </a:p>
          <a:p>
            <a:r>
              <a:rPr lang="en-GB" dirty="0"/>
              <a:t>Due to </a:t>
            </a:r>
            <a:r>
              <a:rPr lang="en-GB" dirty="0" err="1"/>
              <a:t>geopy</a:t>
            </a:r>
            <a:r>
              <a:rPr lang="en-GB" dirty="0"/>
              <a:t> request limit, I will filter the central Madrid districts 'Centro', '</a:t>
            </a:r>
            <a:r>
              <a:rPr lang="en-GB" dirty="0" err="1"/>
              <a:t>Retiro</a:t>
            </a:r>
            <a:r>
              <a:rPr lang="en-GB" dirty="0"/>
              <a:t>', 'Salamanca' and 'Chamartín’.</a:t>
            </a:r>
          </a:p>
          <a:p>
            <a:r>
              <a:rPr lang="en-GB" dirty="0"/>
              <a:t>I then create a Folium map centre in Madrid, with a marker in the location of each Barrio.</a:t>
            </a:r>
          </a:p>
        </p:txBody>
      </p:sp>
      <p:pic>
        <p:nvPicPr>
          <p:cNvPr id="4" name="Picture 3">
            <a:extLst>
              <a:ext uri="{FF2B5EF4-FFF2-40B4-BE49-F238E27FC236}">
                <a16:creationId xmlns:a16="http://schemas.microsoft.com/office/drawing/2014/main" id="{E0A9385E-12E5-4DE9-B190-A8BF4F996BDF}"/>
              </a:ext>
            </a:extLst>
          </p:cNvPr>
          <p:cNvPicPr>
            <a:picLocks noChangeAspect="1"/>
          </p:cNvPicPr>
          <p:nvPr/>
        </p:nvPicPr>
        <p:blipFill>
          <a:blip r:embed="rId2"/>
          <a:stretch>
            <a:fillRect/>
          </a:stretch>
        </p:blipFill>
        <p:spPr>
          <a:xfrm>
            <a:off x="2492739" y="4547080"/>
            <a:ext cx="3603261" cy="1379491"/>
          </a:xfrm>
          <a:prstGeom prst="rect">
            <a:avLst/>
          </a:prstGeom>
        </p:spPr>
      </p:pic>
      <p:pic>
        <p:nvPicPr>
          <p:cNvPr id="5" name="Picture 4">
            <a:extLst>
              <a:ext uri="{FF2B5EF4-FFF2-40B4-BE49-F238E27FC236}">
                <a16:creationId xmlns:a16="http://schemas.microsoft.com/office/drawing/2014/main" id="{132AD813-AC99-47FA-B896-5520EE7FA5B2}"/>
              </a:ext>
            </a:extLst>
          </p:cNvPr>
          <p:cNvPicPr>
            <a:picLocks noChangeAspect="1"/>
          </p:cNvPicPr>
          <p:nvPr/>
        </p:nvPicPr>
        <p:blipFill>
          <a:blip r:embed="rId3"/>
          <a:stretch>
            <a:fillRect/>
          </a:stretch>
        </p:blipFill>
        <p:spPr>
          <a:xfrm>
            <a:off x="7337061" y="4089791"/>
            <a:ext cx="2914650" cy="2294067"/>
          </a:xfrm>
          <a:prstGeom prst="rect">
            <a:avLst/>
          </a:prstGeom>
        </p:spPr>
      </p:pic>
    </p:spTree>
    <p:extLst>
      <p:ext uri="{BB962C8B-B14F-4D97-AF65-F5344CB8AC3E}">
        <p14:creationId xmlns:p14="http://schemas.microsoft.com/office/powerpoint/2010/main" val="382499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8D3D-9521-41F0-B65B-8DFAEBD8AA2D}"/>
              </a:ext>
            </a:extLst>
          </p:cNvPr>
          <p:cNvSpPr>
            <a:spLocks noGrp="1"/>
          </p:cNvSpPr>
          <p:nvPr>
            <p:ph type="title"/>
          </p:nvPr>
        </p:nvSpPr>
        <p:spPr/>
        <p:txBody>
          <a:bodyPr/>
          <a:lstStyle/>
          <a:p>
            <a:r>
              <a:rPr lang="en-GB" b="1" dirty="0"/>
              <a:t>3. Methodology</a:t>
            </a:r>
            <a:endParaRPr lang="en-GB" dirty="0"/>
          </a:p>
        </p:txBody>
      </p:sp>
      <p:sp>
        <p:nvSpPr>
          <p:cNvPr id="3" name="Content Placeholder 2">
            <a:extLst>
              <a:ext uri="{FF2B5EF4-FFF2-40B4-BE49-F238E27FC236}">
                <a16:creationId xmlns:a16="http://schemas.microsoft.com/office/drawing/2014/main" id="{B4FEE5A7-0C45-46DD-8BAC-5134F3BCD388}"/>
              </a:ext>
            </a:extLst>
          </p:cNvPr>
          <p:cNvSpPr>
            <a:spLocks noGrp="1"/>
          </p:cNvSpPr>
          <p:nvPr>
            <p:ph idx="1"/>
          </p:nvPr>
        </p:nvSpPr>
        <p:spPr/>
        <p:txBody>
          <a:bodyPr>
            <a:normAutofit/>
          </a:bodyPr>
          <a:lstStyle/>
          <a:p>
            <a:r>
              <a:rPr lang="en-GB" dirty="0"/>
              <a:t>Using Foursquare API, I’ll retrieve 100 food venues closest to each Barrio geolocation, with a range of 500 m2.</a:t>
            </a:r>
          </a:p>
        </p:txBody>
      </p:sp>
      <p:pic>
        <p:nvPicPr>
          <p:cNvPr id="4" name="Picture 3">
            <a:extLst>
              <a:ext uri="{FF2B5EF4-FFF2-40B4-BE49-F238E27FC236}">
                <a16:creationId xmlns:a16="http://schemas.microsoft.com/office/drawing/2014/main" id="{C89CADC9-217A-4674-BAF4-895956D6E49A}"/>
              </a:ext>
            </a:extLst>
          </p:cNvPr>
          <p:cNvPicPr>
            <a:picLocks noChangeAspect="1"/>
          </p:cNvPicPr>
          <p:nvPr/>
        </p:nvPicPr>
        <p:blipFill>
          <a:blip r:embed="rId2"/>
          <a:stretch>
            <a:fillRect/>
          </a:stretch>
        </p:blipFill>
        <p:spPr>
          <a:xfrm>
            <a:off x="1251678" y="3429000"/>
            <a:ext cx="6810375" cy="2079758"/>
          </a:xfrm>
          <a:prstGeom prst="rect">
            <a:avLst/>
          </a:prstGeom>
        </p:spPr>
      </p:pic>
      <p:pic>
        <p:nvPicPr>
          <p:cNvPr id="5" name="Picture 4">
            <a:extLst>
              <a:ext uri="{FF2B5EF4-FFF2-40B4-BE49-F238E27FC236}">
                <a16:creationId xmlns:a16="http://schemas.microsoft.com/office/drawing/2014/main" id="{8537DEBB-D5E4-47DA-8DCF-73BF69911730}"/>
              </a:ext>
            </a:extLst>
          </p:cNvPr>
          <p:cNvPicPr>
            <a:picLocks noChangeAspect="1"/>
          </p:cNvPicPr>
          <p:nvPr/>
        </p:nvPicPr>
        <p:blipFill>
          <a:blip r:embed="rId3"/>
          <a:stretch>
            <a:fillRect/>
          </a:stretch>
        </p:blipFill>
        <p:spPr>
          <a:xfrm>
            <a:off x="4881562" y="4692752"/>
            <a:ext cx="6548438" cy="1372257"/>
          </a:xfrm>
          <a:prstGeom prst="rect">
            <a:avLst/>
          </a:prstGeom>
        </p:spPr>
      </p:pic>
    </p:spTree>
    <p:extLst>
      <p:ext uri="{BB962C8B-B14F-4D97-AF65-F5344CB8AC3E}">
        <p14:creationId xmlns:p14="http://schemas.microsoft.com/office/powerpoint/2010/main" val="86036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956E-CC50-4E6F-842E-2174151B8430}"/>
              </a:ext>
            </a:extLst>
          </p:cNvPr>
          <p:cNvSpPr>
            <a:spLocks noGrp="1"/>
          </p:cNvSpPr>
          <p:nvPr>
            <p:ph type="title"/>
          </p:nvPr>
        </p:nvSpPr>
        <p:spPr>
          <a:xfrm>
            <a:off x="1251678" y="382385"/>
            <a:ext cx="10178322" cy="1492132"/>
          </a:xfrm>
        </p:spPr>
        <p:txBody>
          <a:bodyPr/>
          <a:lstStyle/>
          <a:p>
            <a:r>
              <a:rPr lang="en-GB" b="1"/>
              <a:t>3. Methodology</a:t>
            </a:r>
            <a:endParaRPr lang="en-GB" dirty="0"/>
          </a:p>
        </p:txBody>
      </p:sp>
      <p:sp>
        <p:nvSpPr>
          <p:cNvPr id="3" name="Content Placeholder 2">
            <a:extLst>
              <a:ext uri="{FF2B5EF4-FFF2-40B4-BE49-F238E27FC236}">
                <a16:creationId xmlns:a16="http://schemas.microsoft.com/office/drawing/2014/main" id="{360C5E28-BA4B-4F5E-81CF-2444F89100DC}"/>
              </a:ext>
            </a:extLst>
          </p:cNvPr>
          <p:cNvSpPr>
            <a:spLocks noGrp="1"/>
          </p:cNvSpPr>
          <p:nvPr>
            <p:ph sz="half" idx="1"/>
          </p:nvPr>
        </p:nvSpPr>
        <p:spPr>
          <a:xfrm>
            <a:off x="1257300" y="2286000"/>
            <a:ext cx="4800600" cy="3619500"/>
          </a:xfrm>
        </p:spPr>
        <p:txBody>
          <a:bodyPr anchor="ctr">
            <a:normAutofit fontScale="92500" lnSpcReduction="10000"/>
          </a:bodyPr>
          <a:lstStyle/>
          <a:p>
            <a:r>
              <a:rPr lang="en-GB" dirty="0"/>
              <a:t>The function </a:t>
            </a:r>
            <a:r>
              <a:rPr lang="en-GB" dirty="0" err="1"/>
              <a:t>pd.get_dummies</a:t>
            </a:r>
            <a:r>
              <a:rPr lang="en-GB" dirty="0"/>
              <a:t>() converts the venues category into a one-hot encoding. I then group the venues by Barrio and category. Averaging this, I get the frequency of each category in each barrio. </a:t>
            </a:r>
          </a:p>
          <a:p>
            <a:r>
              <a:rPr lang="en-GB" dirty="0"/>
              <a:t>Dividing the number of retrieved food venues by the area of each Barrio, I calculate the approximate number of restaurants per km2. </a:t>
            </a:r>
          </a:p>
          <a:p>
            <a:r>
              <a:rPr lang="en-GB" dirty="0"/>
              <a:t>Finally, I’ll create a new </a:t>
            </a:r>
            <a:r>
              <a:rPr lang="en-GB" dirty="0" err="1"/>
              <a:t>dataframe</a:t>
            </a:r>
            <a:r>
              <a:rPr lang="en-GB" dirty="0"/>
              <a:t> with the 20 most common venues per Barrio.</a:t>
            </a:r>
          </a:p>
        </p:txBody>
      </p:sp>
      <p:pic>
        <p:nvPicPr>
          <p:cNvPr id="5" name="Content Placeholder 4">
            <a:extLst>
              <a:ext uri="{FF2B5EF4-FFF2-40B4-BE49-F238E27FC236}">
                <a16:creationId xmlns:a16="http://schemas.microsoft.com/office/drawing/2014/main" id="{98162CF3-72A0-40CB-B1EE-3C705413BF70}"/>
              </a:ext>
            </a:extLst>
          </p:cNvPr>
          <p:cNvPicPr>
            <a:picLocks noGrp="1" noChangeAspect="1"/>
          </p:cNvPicPr>
          <p:nvPr>
            <p:ph sz="half" idx="2"/>
          </p:nvPr>
        </p:nvPicPr>
        <p:blipFill>
          <a:blip r:embed="rId2"/>
          <a:stretch>
            <a:fillRect/>
          </a:stretch>
        </p:blipFill>
        <p:spPr>
          <a:xfrm>
            <a:off x="6648450" y="2371982"/>
            <a:ext cx="4800600" cy="3447535"/>
          </a:xfrm>
          <a:prstGeom prst="rect">
            <a:avLst/>
          </a:prstGeom>
        </p:spPr>
      </p:pic>
    </p:spTree>
    <p:extLst>
      <p:ext uri="{BB962C8B-B14F-4D97-AF65-F5344CB8AC3E}">
        <p14:creationId xmlns:p14="http://schemas.microsoft.com/office/powerpoint/2010/main" val="383613354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132</TotalTime>
  <Words>545</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Gill Sans MT</vt:lpstr>
      <vt:lpstr>Impact</vt:lpstr>
      <vt:lpstr>Badge</vt:lpstr>
      <vt:lpstr>A Recommender System for Restaurant locations in madrid</vt:lpstr>
      <vt:lpstr>1. Intro 2. Data 3. Methodology 4. Results 5. Discussion 6. Conclusion</vt:lpstr>
      <vt:lpstr>1. Intro</vt:lpstr>
      <vt:lpstr>2. Data</vt:lpstr>
      <vt:lpstr>2. Data</vt:lpstr>
      <vt:lpstr>3. Methodology</vt:lpstr>
      <vt:lpstr>3. Methodology</vt:lpstr>
      <vt:lpstr>3. Methodology</vt:lpstr>
      <vt:lpstr>3. Methodology</vt:lpstr>
      <vt:lpstr>3. Methodology</vt:lpstr>
      <vt:lpstr>4. Results</vt:lpstr>
      <vt:lpstr>5. Discussion</vt:lpstr>
      <vt:lpstr>6.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Recommender System for Restaurant locations in madrid</dc:title>
  <dc:creator>Filipe Carvalho</dc:creator>
  <cp:lastModifiedBy>Filipe Carvalho</cp:lastModifiedBy>
  <cp:revision>7</cp:revision>
  <dcterms:created xsi:type="dcterms:W3CDTF">2019-01-19T14:01:44Z</dcterms:created>
  <dcterms:modified xsi:type="dcterms:W3CDTF">2019-01-19T16:14:20Z</dcterms:modified>
</cp:coreProperties>
</file>